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79" r:id="rId3"/>
    <p:sldId id="256" r:id="rId4"/>
    <p:sldId id="262" r:id="rId5"/>
    <p:sldId id="284" r:id="rId6"/>
    <p:sldId id="293" r:id="rId7"/>
    <p:sldId id="258" r:id="rId8"/>
    <p:sldId id="260" r:id="rId9"/>
    <p:sldId id="294" r:id="rId10"/>
    <p:sldId id="295" r:id="rId11"/>
    <p:sldId id="296" r:id="rId12"/>
    <p:sldId id="297" r:id="rId13"/>
    <p:sldId id="299" r:id="rId14"/>
    <p:sldId id="298" r:id="rId15"/>
    <p:sldId id="261" r:id="rId16"/>
    <p:sldId id="300" r:id="rId17"/>
    <p:sldId id="263" r:id="rId18"/>
    <p:sldId id="285" r:id="rId19"/>
    <p:sldId id="288" r:id="rId20"/>
    <p:sldId id="290" r:id="rId21"/>
    <p:sldId id="291" r:id="rId22"/>
    <p:sldId id="277" r:id="rId2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668" autoAdjust="0"/>
  </p:normalViewPr>
  <p:slideViewPr>
    <p:cSldViewPr>
      <p:cViewPr>
        <p:scale>
          <a:sx n="80" d="100"/>
          <a:sy n="80" d="100"/>
        </p:scale>
        <p:origin x="-864" y="-6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62917A-29C9-46FD-BEED-654F757A34EE}" type="datetimeFigureOut">
              <a:rPr lang="ru-RU"/>
              <a:pPr>
                <a:defRPr/>
              </a:pPr>
              <a:t>24.09.2015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4875"/>
            <a:ext cx="5437187" cy="4467225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46DC7D-BA40-41DC-905D-A3493EB03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2766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A4A7E8-D461-4A46-9B6A-D74668848A9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9107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EEDD0-92E8-4038-B38E-B28CC87389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EEDD0-92E8-4038-B38E-B28CC87389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674EF7-993E-4C87-949B-2F51FC8D9B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674EF7-993E-4C87-949B-2F51FC8D9B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674EF7-993E-4C87-949B-2F51FC8D9B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674EF7-993E-4C87-949B-2F51FC8D9B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674EF7-993E-4C87-949B-2F51FC8D9B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B2138-93E0-4C4E-8FF5-66A851A11F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B2138-93E0-4C4E-8FF5-66A851A11F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B2138-93E0-4C4E-8FF5-66A851A11F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A11EA4-6F7E-4DE1-9DA0-7CE3BF3BD837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17760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B2138-93E0-4C4E-8FF5-66A851A11F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2B2138-93E0-4C4E-8FF5-66A851A11F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A4A7E8-D461-4A46-9B6A-D74668848A9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68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2813" eaLnBrk="1" hangingPunct="1"/>
            <a:endParaRPr lang="ru-RU" sz="18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EEDD0-92E8-4038-B38E-B28CC87389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EEDD0-92E8-4038-B38E-B28CC87389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59781-DA83-413B-8DFA-8AD65D1A0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4BFE9-DDEB-45A9-B1A8-561AAA968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6A146-3BD7-43C4-A32B-9F57A91EA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356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1FB85-568D-4E62-9826-26C9BF453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3A103-0D77-4345-B1A1-A1778A61D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61862-0BDE-4835-A94E-1B14A5961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1C82F-4266-4CCA-8B70-36ADFDC46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6DA74-E40F-439C-BBF3-CE26C7891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89FCF-0344-4681-B542-78BDB6E71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DBF68-6338-4FBA-89FC-F5799379A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9417C-2D1C-48AA-B538-300CCE0B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AAC64F-F63A-4F0E-92FD-143D85A6B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42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2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12" Type="http://schemas.openxmlformats.org/officeDocument/2006/relationships/hyperlink" Target="http://images.yandex.ru/yandsearch?p=10&amp;text=%D1%83%D1%87%D0%B5%D0%B1%D0%BD%D0%B8%D0%BA%D0%B8%20%D0%9F%D1%80%D0%BE%D1%81%D0%B2%D0%B5%D1%89%D0%B5%D0%BD%D0%B8%D0%B5&amp;fp=10&amp;img_url=http://www.fresher.ru/images7/uchebniki-po-kotorym-my-uchilis/30.jpg&amp;pos=329&amp;uinfo=ww-1903-wh-986-fw-1678-fh-598-pd-1&amp;rpt=simage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1&amp;text=%D1%83%D1%87%D0%B5%D0%B1%D0%BD%D0%B8%D0%BA%D0%B8%20%D0%9F%D1%80%D0%BE%D1%81%D0%B2%D0%B5%D1%89%D0%B5%D0%BD%D0%B8%D0%B5&amp;fp=11&amp;img_url=http://cv01.twirpx.net/0451/0451723.jpg&amp;pos=354&amp;uinfo=ww-1903-wh-986-fw-1678-fh-598-pd-1&amp;rpt=simage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4.jpeg"/><Relationship Id="rId1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hyperlink" Target="http://images.yandex.ru/yandsearch?p=21&amp;text=%D1%83%D1%87%D0%B5%D0%B1%D0%BD%D0%B8%D0%BA%D0%B8%20%D0%9F%D1%80%D0%BE%D1%81%D0%B2%D0%B5%D1%89%D0%B5%D0%BD%D0%B8%D0%B5&amp;fp=21&amp;img_url=http://www.slovo.ws/urok/algebra/08/009/cover_big.jpg&amp;pos=640&amp;uinfo=ww-1903-wh-986-fw-1678-fh-598-pd-1&amp;rpt=simage" TargetMode="External"/><Relationship Id="rId9" Type="http://schemas.openxmlformats.org/officeDocument/2006/relationships/image" Target="../media/image7.png"/><Relationship Id="rId14" Type="http://schemas.openxmlformats.org/officeDocument/2006/relationships/hyperlink" Target="http://images.yandex.ru/yandsearch?p=19&amp;text=%D1%83%D1%87%D0%B5%D0%B1%D0%BD%D0%B8%D0%BA%D0%B8%20%D0%9F%D1%80%D0%BE%D1%81%D0%B2%D0%B5%D1%89%D0%B5%D0%BD%D0%B8%D0%B5&amp;fp=19&amp;img_url=http://istoriofil.org.ua/_ld/20/92728640.jpg&amp;pos=590&amp;uinfo=ww-1903-wh-986-fw-1678-fh-598-pd-1&amp;rpt=simage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8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70.png"/><Relationship Id="rId4" Type="http://schemas.openxmlformats.org/officeDocument/2006/relationships/hyperlink" Target="mailto:Okotlyar@prosv.ruOKotlyar@prosv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18" Type="http://schemas.openxmlformats.org/officeDocument/2006/relationships/image" Target="../media/image3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2.jpeg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19" Type="http://schemas.openxmlformats.org/officeDocument/2006/relationships/image" Target="../media/image35.jpeg"/><Relationship Id="rId4" Type="http://schemas.openxmlformats.org/officeDocument/2006/relationships/image" Target="../media/image20.pn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"/>
            <a:ext cx="9144000" cy="3624931"/>
          </a:xfrm>
          <a:prstGeom prst="rect">
            <a:avLst/>
          </a:prstGeom>
          <a:pattFill prst="dkUpDiag">
            <a:fgClr>
              <a:srgbClr val="DBE3E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80332" y="3933056"/>
            <a:ext cx="8168131" cy="2088232"/>
          </a:xfrm>
          <a:prstGeom prst="rect">
            <a:avLst/>
          </a:prstGeom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80147" tIns="40074" rIns="80147" bIns="40074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4200" b="1" kern="0" dirty="0" smtClean="0">
                <a:solidFill>
                  <a:srgbClr val="FF0000"/>
                </a:solidFill>
                <a:latin typeface="Trebuchet MS" pitchFamily="34" charset="0"/>
              </a:rPr>
              <a:t>Издательство «Просвещение» для системы образования</a:t>
            </a: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kern="0" dirty="0" smtClean="0">
                <a:solidFill>
                  <a:srgbClr val="FF0000"/>
                </a:solidFill>
                <a:latin typeface="Trebuchet MS" pitchFamily="34" charset="0"/>
              </a:rPr>
              <a:t>г</a:t>
            </a:r>
            <a:r>
              <a:rPr lang="ru-RU" sz="2000" b="1" kern="0" dirty="0" smtClean="0">
                <a:solidFill>
                  <a:srgbClr val="FF0000"/>
                </a:solidFill>
                <a:latin typeface="Trebuchet MS" pitchFamily="34" charset="0"/>
              </a:rPr>
              <a:t>. Владикавказ</a:t>
            </a: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rebuchet MS" pitchFamily="34" charset="0"/>
              </a:rPr>
              <a:t>24.09.2015 </a:t>
            </a: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200" b="1" kern="0" dirty="0" smtClean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4200" b="1" kern="0" dirty="0" smtClean="0">
                <a:solidFill>
                  <a:srgbClr val="FF0000"/>
                </a:solidFill>
                <a:latin typeface="Trebuchet MS" pitchFamily="34" charset="0"/>
              </a:rPr>
            </a:br>
            <a:endParaRPr lang="ru-RU" sz="4200" b="1" dirty="0">
              <a:solidFill>
                <a:srgbClr val="FF0000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172046"/>
            <a:ext cx="3402084" cy="685954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35835" y="6171008"/>
            <a:ext cx="3402084" cy="68699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677350"/>
            <a:ext cx="2304256" cy="103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0"/>
            <a:ext cx="9143998" cy="355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01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1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МАТЕМАТИКА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ПРОФИЛЬНАЯ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" name="Picture 3" descr="P:\Я сдам ЕГЭ!\к_презентации\Математика\Профильная\Кавказ\МТ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520" y="620688"/>
            <a:ext cx="801092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94590">
            <a:off x="7942780" y="4592778"/>
            <a:ext cx="980690" cy="144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2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1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дзаголовок 1"/>
          <p:cNvSpPr txBox="1">
            <a:spLocks/>
          </p:cNvSpPr>
          <p:nvPr/>
        </p:nvSpPr>
        <p:spPr bwMode="auto">
          <a:xfrm>
            <a:off x="467544" y="116632"/>
            <a:ext cx="85689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МАТЕМАТИКА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ПРОФИЛЬНАЯ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0" name="Picture 2" descr="P:\Я сдам ЕГЭ!\к_презентации\Математика\Профильная\Кавказ\РТ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573465"/>
            <a:ext cx="8001818" cy="551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30754">
            <a:off x="276027" y="4478320"/>
            <a:ext cx="1068276" cy="15639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785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:\Я сдам ЕГЭ!\к_презентации\Общество\Кавказ\Методичка\soder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194" y="644529"/>
            <a:ext cx="3819194" cy="510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9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 descr="P:\Я сдам ЕГЭ!\Макеты обложек\маленькие для презентаций\EGE_Obsh_metod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869780">
            <a:off x="138705" y="4305428"/>
            <a:ext cx="1367607" cy="180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2555776" y="188640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ОБЩЕСТВОЗНАНИЕ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8195" name="Picture 3" descr="P:\Я сдам ЕГЭ!\к_презентации\Общество\Кавказ\Методичка\soder_2_vved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76056" y="654561"/>
            <a:ext cx="3802358" cy="509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86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9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2555776" y="188640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ОБЩЕСТВОЗНАНИЕ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8197" name="Picture 5" descr="P:\Я сдам ЕГЭ!\к_презентации\Общество\Кавказ\Методичка\urok_1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049" y="652231"/>
            <a:ext cx="8076866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2" descr="P:\Я сдам ЕГЭ!\Макеты обложек\маленькие для презентаций\EGE_Obsh_metod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1047824">
            <a:off x="129871" y="4282856"/>
            <a:ext cx="1280651" cy="1693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334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9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2555776" y="188640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ОБЩЕСТВОЗНАНИЕ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8198" name="Picture 6" descr="P:\Я сдам ЕГЭ!\к_презентации\Общество\Кавказ\Методичка\urok_1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2907"/>
            <a:ext cx="8106634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2" descr="P:\Я сдам ЕГЭ!\Макеты обложек\маленькие для презентаций\EGE_Obsh_metod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329404">
            <a:off x="7692898" y="4461122"/>
            <a:ext cx="1301779" cy="172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5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P:\Я сдам ЕГЭ!\к_презентации\Общество\Кавказ\Рабочая тетрадь\soder_2_vv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37011"/>
            <a:ext cx="8083476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9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2555776" y="188640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ОБЩЕСТВОЗНАНИЕ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74170">
            <a:off x="242500" y="4037296"/>
            <a:ext cx="1379147" cy="2010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:\Я сдам ЕГЭ!\к_презентации\Общество\Кавказ\Рабочая тетрадь\vved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67407"/>
            <a:ext cx="8066993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9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2555776" y="188640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ОБЩЕСТВОЗНАНИЕ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35635">
            <a:off x="7519315" y="3964916"/>
            <a:ext cx="1379147" cy="2010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90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/>
          <a:srcRect t="48027"/>
          <a:stretch/>
        </p:blipFill>
        <p:spPr bwMode="auto">
          <a:xfrm>
            <a:off x="6156176" y="1625691"/>
            <a:ext cx="2590800" cy="295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3623" y="908720"/>
            <a:ext cx="8476849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http://www.prosv.ru/ege/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8673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24732" y="428973"/>
            <a:ext cx="7345362" cy="8397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/>
              <a:t>Страница </a:t>
            </a:r>
            <a:r>
              <a:rPr lang="ru-RU" sz="3000" b="1" dirty="0"/>
              <a:t>проекта в </a:t>
            </a:r>
            <a:r>
              <a:rPr lang="ru-RU" sz="3000" b="1" dirty="0" smtClean="0"/>
              <a:t>Интернете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30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/>
              <a:t/>
            </a:r>
            <a:br>
              <a:rPr lang="ru-RU" sz="3000" b="1" dirty="0"/>
            </a:br>
            <a:endParaRPr lang="ru-RU" sz="2800" dirty="0"/>
          </a:p>
        </p:txBody>
      </p:sp>
      <p:pic>
        <p:nvPicPr>
          <p:cNvPr id="2867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623" y="1555051"/>
            <a:ext cx="5538421" cy="3079617"/>
          </a:xfrm>
          <a:prstGeom prst="rect">
            <a:avLst/>
          </a:prstGeom>
        </p:spPr>
      </p:pic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248942" y="4634668"/>
            <a:ext cx="8646609" cy="162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Учителя и ученики всей страны уже  получают ответы на свои вопросы по ЕГЭ, по проекту «Я сдам ЕГЭ!»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на открытой горячей линии</a:t>
            </a:r>
            <a:endParaRPr lang="ru-RU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853686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СЕРВИС ВКЛЮЧАЕТ ОНЛАЙН РЕСУРС ПО ПОДДЕРЖКЕ УЧАСТНИКОВ ПРОЕКТА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68704" y="88900"/>
            <a:ext cx="6319172" cy="839787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1400" b="1" dirty="0" smtClean="0"/>
              <a:t>Сегодня открыт доступ к странице, которая в течение года будет работать только и специально для учителей Республики Северная Осетия - Алания</a:t>
            </a:r>
            <a:r>
              <a:rPr lang="ru-RU" sz="3000" b="1" dirty="0"/>
              <a:t/>
            </a:r>
            <a:br>
              <a:rPr lang="ru-RU" sz="3000" b="1" dirty="0"/>
            </a:br>
            <a:endParaRPr lang="ru-RU" sz="2800" dirty="0"/>
          </a:p>
        </p:txBody>
      </p:sp>
      <p:pic>
        <p:nvPicPr>
          <p:cNvPr id="28673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Snagit_PPTA9D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992" y="4140737"/>
            <a:ext cx="2964908" cy="1855078"/>
          </a:xfrm>
          <a:prstGeom prst="rect">
            <a:avLst/>
          </a:prstGeom>
        </p:spPr>
      </p:pic>
      <p:sp>
        <p:nvSpPr>
          <p:cNvPr id="20" name="Стрелка вправо 19"/>
          <p:cNvSpPr/>
          <p:nvPr/>
        </p:nvSpPr>
        <p:spPr>
          <a:xfrm rot="11272923">
            <a:off x="3574845" y="5344627"/>
            <a:ext cx="648122" cy="216024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дзаголовок 1"/>
          <p:cNvSpPr txBox="1">
            <a:spLocks/>
          </p:cNvSpPr>
          <p:nvPr/>
        </p:nvSpPr>
        <p:spPr bwMode="auto">
          <a:xfrm>
            <a:off x="755576" y="2996952"/>
            <a:ext cx="2740714" cy="107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1400" b="1" dirty="0" smtClean="0"/>
              <a:t>На странице будут доступны для просмотра и скачивания презентации всех выступающих в пленарной части и на секциях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sz="14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/>
              <a:t/>
            </a:r>
            <a:br>
              <a:rPr lang="ru-RU" sz="3000" b="1" dirty="0" smtClean="0"/>
            </a:br>
            <a:endParaRPr lang="ru-RU" sz="2800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4078" y="681296"/>
            <a:ext cx="864096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http://www.prosv.ru/ege/ege.html#osetia</a:t>
            </a:r>
          </a:p>
        </p:txBody>
      </p:sp>
      <p:pic>
        <p:nvPicPr>
          <p:cNvPr id="22" name="Snagit_PPTD3FC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3236" y="1192907"/>
            <a:ext cx="6794152" cy="1627226"/>
          </a:xfrm>
          <a:prstGeom prst="rect">
            <a:avLst/>
          </a:prstGeom>
        </p:spPr>
      </p:pic>
      <p:sp>
        <p:nvSpPr>
          <p:cNvPr id="15" name="Стрелка вниз 14"/>
          <p:cNvSpPr/>
          <p:nvPr/>
        </p:nvSpPr>
        <p:spPr>
          <a:xfrm>
            <a:off x="8397388" y="548680"/>
            <a:ext cx="376476" cy="28803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Snagit_PPT4C6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4718" y="2794616"/>
            <a:ext cx="4162670" cy="320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202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OKotlyar\Desktop\сертификат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01" y="4354459"/>
            <a:ext cx="3116463" cy="21926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nagit_PPTF8AC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579" y="2204094"/>
            <a:ext cx="3127285" cy="20960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Стрелка вправо 14"/>
          <p:cNvSpPr/>
          <p:nvPr/>
        </p:nvSpPr>
        <p:spPr>
          <a:xfrm rot="9382236">
            <a:off x="3136472" y="4246447"/>
            <a:ext cx="648122" cy="216024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1"/>
          <p:cNvSpPr/>
          <p:nvPr/>
        </p:nvSpPr>
        <p:spPr>
          <a:xfrm rot="9382236">
            <a:off x="3043658" y="3405818"/>
            <a:ext cx="648122" cy="216024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3" name="Рисунок 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68704" y="88900"/>
            <a:ext cx="6319172" cy="839787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1400" b="1" dirty="0" smtClean="0"/>
              <a:t>На странице доступны для скачивания, ознакомления и работы первые уроки каждого из модулей рабочих тетрадей и методичек по предметам</a:t>
            </a:r>
            <a:endParaRPr lang="ru-RU" sz="14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/>
              <a:t/>
            </a:r>
            <a:br>
              <a:rPr lang="ru-RU" sz="3000" b="1" dirty="0"/>
            </a:br>
            <a:endParaRPr lang="ru-RU" sz="2800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8172400" y="404664"/>
            <a:ext cx="376476" cy="28803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5" name="Snagit_PPTD3FC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0964" y="1070781"/>
            <a:ext cx="6521072" cy="15017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615315"/>
            <a:ext cx="864096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http://www.prosv.ru/ege/ege.html#osetia</a:t>
            </a:r>
          </a:p>
        </p:txBody>
      </p:sp>
      <p:pic>
        <p:nvPicPr>
          <p:cNvPr id="20" name="Snagit_PPT909A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1408" y="2892725"/>
            <a:ext cx="4535164" cy="34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1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3666" y="4637134"/>
            <a:ext cx="2163519" cy="1440160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609800" y="4405109"/>
            <a:ext cx="6298431" cy="1904211"/>
          </a:xfrm>
          <a:prstGeom prst="homePlate">
            <a:avLst>
              <a:gd name="adj" fmla="val 39296"/>
            </a:avLst>
          </a:prstGeom>
          <a:solidFill>
            <a:srgbClr val="00C4BB">
              <a:alpha val="74118"/>
            </a:srgbClr>
          </a:solidFill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endParaRPr lang="ru-RU" sz="1600" b="1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15" name="Picture 16" descr="http://im7-tub-ru.yandex.net/i?id=52673374-34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0395" y="4405109"/>
            <a:ext cx="9620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im1-tub-ru.yandex.net/i?id=162500934-64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0395" y="2130775"/>
            <a:ext cx="904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2068855" y="1523246"/>
            <a:ext cx="43456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22"/>
                </a:solidFill>
                <a:latin typeface="+mj-lt"/>
              </a:rPr>
              <a:t>АО «Издательство </a:t>
            </a:r>
            <a:r>
              <a:rPr lang="ru-RU" sz="2000" dirty="0">
                <a:solidFill>
                  <a:srgbClr val="000022"/>
                </a:solidFill>
                <a:latin typeface="+mj-lt"/>
              </a:rPr>
              <a:t>«Просвещение» — крупнейшее издательство учебно-методической литературы </a:t>
            </a:r>
            <a:r>
              <a:rPr lang="ru-RU" sz="2000" dirty="0" smtClean="0">
                <a:solidFill>
                  <a:srgbClr val="000022"/>
                </a:solidFill>
                <a:latin typeface="+mj-lt"/>
              </a:rPr>
              <a:t/>
            </a:r>
            <a:br>
              <a:rPr lang="ru-RU" sz="2000" dirty="0" smtClean="0">
                <a:solidFill>
                  <a:srgbClr val="000022"/>
                </a:solidFill>
                <a:latin typeface="+mj-lt"/>
              </a:rPr>
            </a:br>
            <a:r>
              <a:rPr lang="ru-RU" sz="2000" dirty="0" smtClean="0">
                <a:solidFill>
                  <a:srgbClr val="000022"/>
                </a:solidFill>
                <a:latin typeface="+mj-lt"/>
              </a:rPr>
              <a:t>с 85-летней историей</a:t>
            </a:r>
            <a:endParaRPr lang="ru-RU" sz="2000" dirty="0">
              <a:solidFill>
                <a:srgbClr val="000022"/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86287" y="2942828"/>
            <a:ext cx="2755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+mj-lt"/>
              </a:rPr>
              <a:t>На наших учебниках выросло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10 </a:t>
            </a:r>
            <a:r>
              <a:rPr lang="ru-RU" sz="2000" b="1" dirty="0">
                <a:solidFill>
                  <a:srgbClr val="FF0000"/>
                </a:solidFill>
                <a:latin typeface="+mj-lt"/>
              </a:rPr>
              <a:t>поколений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школьников!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5425" y="6367900"/>
            <a:ext cx="915220" cy="383479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0" y="3"/>
            <a:ext cx="9144000" cy="1094047"/>
          </a:xfrm>
          <a:prstGeom prst="rect">
            <a:avLst/>
          </a:prstGeom>
          <a:pattFill prst="dkUpDiag">
            <a:fgClr>
              <a:srgbClr val="DBE3E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rtlCol="0" anchor="ctr"/>
          <a:lstStyle/>
          <a:p>
            <a:pPr algn="ctr"/>
            <a:endParaRPr lang="ru-RU" dirty="0"/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2099559" y="188640"/>
            <a:ext cx="6855948" cy="732253"/>
          </a:xfrm>
          <a:prstGeom prst="rect">
            <a:avLst/>
          </a:prstGeom>
        </p:spPr>
        <p:txBody>
          <a:bodyPr lIns="80147" tIns="40074" rIns="80147" bIns="40074"/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500" dirty="0">
                <a:solidFill>
                  <a:srgbClr val="FF0000"/>
                </a:solidFill>
                <a:latin typeface="Trebuchet MS" panose="020B0603020202020204" pitchFamily="34" charset="0"/>
              </a:rPr>
              <a:t>В 2015 году издательству </a:t>
            </a:r>
            <a:r>
              <a:rPr lang="en-US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u-RU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«Просвещение»</a:t>
            </a:r>
            <a:r>
              <a:rPr lang="en-US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—</a:t>
            </a:r>
            <a:r>
              <a:rPr lang="en-US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85</a:t>
            </a:r>
            <a:r>
              <a:rPr lang="ru-RU" sz="25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2500" b="1" dirty="0">
                <a:solidFill>
                  <a:srgbClr val="FF0000"/>
                </a:solidFill>
                <a:latin typeface="Trebuchet MS" panose="020B0603020202020204" pitchFamily="34" charset="0"/>
              </a:rPr>
              <a:t>лет</a:t>
            </a:r>
            <a:r>
              <a:rPr lang="ru-RU" sz="2500" dirty="0">
                <a:solidFill>
                  <a:srgbClr val="FF0000"/>
                </a:solidFill>
                <a:latin typeface="Trebuchet MS" panose="020B0603020202020204" pitchFamily="34" charset="0"/>
              </a:rPr>
              <a:t>!</a:t>
            </a:r>
          </a:p>
        </p:txBody>
      </p:sp>
      <p:pic>
        <p:nvPicPr>
          <p:cNvPr id="41" name="Picture 10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3678"/>
            <a:ext cx="1061063" cy="64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33" y="3"/>
            <a:ext cx="1184741" cy="77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1303834" y="4698235"/>
            <a:ext cx="4603876" cy="10833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Переход </a:t>
            </a:r>
            <a:br>
              <a:rPr lang="ru-RU" sz="20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от книжного издательства </a:t>
            </a:r>
            <a:br>
              <a:rPr lang="ru-RU" sz="20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к </a:t>
            </a:r>
            <a:r>
              <a:rPr lang="ru-RU" sz="2000" b="1" dirty="0">
                <a:solidFill>
                  <a:schemeClr val="bg1"/>
                </a:solidFill>
                <a:latin typeface="+mj-lt"/>
              </a:rPr>
              <a:t>современной 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+mj-lt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мультимедийной </a:t>
            </a:r>
            <a:r>
              <a:rPr lang="ru-RU" sz="2000" b="1" dirty="0">
                <a:solidFill>
                  <a:schemeClr val="bg1"/>
                </a:solidFill>
                <a:latin typeface="+mj-lt"/>
              </a:rPr>
              <a:t>компании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297216"/>
            <a:ext cx="917133" cy="1389596"/>
          </a:xfrm>
          <a:prstGeom prst="rect">
            <a:avLst/>
          </a:prstGeom>
        </p:spPr>
      </p:pic>
      <p:pic>
        <p:nvPicPr>
          <p:cNvPr id="12" name="Picture 4" descr="http://im6-tub-ru.yandex.net/i?id=380891227-57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3244116"/>
            <a:ext cx="952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http://im6-tub-ru.yandex.net/i?id=180879323-35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1907" y="5233694"/>
            <a:ext cx="9620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27023" y="6358232"/>
            <a:ext cx="2133600" cy="365125"/>
          </a:xfrm>
        </p:spPr>
        <p:txBody>
          <a:bodyPr/>
          <a:lstStyle/>
          <a:p>
            <a:fld id="{A044ADAA-0987-40CF-9BF0-F83DF4E41355}" type="slidenum">
              <a:rPr lang="ru-RU" sz="1400" smtClean="0"/>
              <a:pPr/>
              <a:t>2</a:t>
            </a:fld>
            <a:endParaRPr lang="ru-RU" sz="1400" dirty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4110" y="3789040"/>
            <a:ext cx="490950" cy="4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703665" y="1469055"/>
            <a:ext cx="22518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+mj-lt"/>
              </a:rPr>
              <a:t>406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учебников </a:t>
            </a:r>
            <a:r>
              <a:rPr lang="ru-RU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издательства «Просвещение»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 ФПУ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31% от общего количества учебников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58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3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nagit_PPTCAE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66" y="3694936"/>
            <a:ext cx="3135166" cy="2071988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 rot="10800000">
            <a:off x="3105109" y="4622918"/>
            <a:ext cx="648122" cy="216024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440912" y="116632"/>
            <a:ext cx="4451568" cy="464343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1400" b="1" dirty="0" smtClean="0"/>
              <a:t>На странице доступна дорожная карта проекта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sz="14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/>
              <a:t/>
            </a:r>
            <a:br>
              <a:rPr lang="ru-RU" sz="3000" b="1" dirty="0"/>
            </a:br>
            <a:endParaRPr lang="ru-RU" sz="28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6" name="Snagit_PPT909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1408" y="2892725"/>
            <a:ext cx="4535164" cy="3429906"/>
          </a:xfrm>
          <a:prstGeom prst="rect">
            <a:avLst/>
          </a:prstGeom>
        </p:spPr>
      </p:pic>
      <p:pic>
        <p:nvPicPr>
          <p:cNvPr id="17" name="Snagit_PPTD3FC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0964" y="1070781"/>
            <a:ext cx="6521072" cy="150170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67544" y="615315"/>
            <a:ext cx="864096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http://www.prosv.ru/ege/ege.html#osetia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8172400" y="404664"/>
            <a:ext cx="376476" cy="28803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550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3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OKotlyar\Desktop\Пакетное предложение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856" y="2601045"/>
            <a:ext cx="6876764" cy="330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483768" y="86669"/>
            <a:ext cx="6408712" cy="464343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1400" b="1" dirty="0" smtClean="0"/>
              <a:t>На странице будет представлена информация о </a:t>
            </a:r>
            <a:r>
              <a:rPr lang="ru-RU" sz="1400" b="1" dirty="0"/>
              <a:t>модулях сертифицированной системы повышения </a:t>
            </a:r>
            <a:r>
              <a:rPr lang="ru-RU" sz="1400" b="1" dirty="0" smtClean="0"/>
              <a:t>квалификации «Академии «Просвещения»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sz="14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/>
              <a:t/>
            </a:r>
            <a:br>
              <a:rPr lang="ru-RU" sz="3000" b="1" dirty="0"/>
            </a:br>
            <a:endParaRPr lang="ru-RU" sz="28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8516004" y="390208"/>
            <a:ext cx="376476" cy="28803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15" name="Snagit_PPTD3FC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0964" y="1070781"/>
            <a:ext cx="6521072" cy="150170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7544" y="615315"/>
            <a:ext cx="864096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http://www.prosv.ru/ege/ege.html#osetia</a:t>
            </a:r>
          </a:p>
        </p:txBody>
      </p:sp>
    </p:spTree>
    <p:extLst>
      <p:ext uri="{BB962C8B-B14F-4D97-AF65-F5344CB8AC3E}">
        <p14:creationId xmlns:p14="http://schemas.microsoft.com/office/powerpoint/2010/main" xmlns="" val="261352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"/>
            <a:ext cx="9144000" cy="3624931"/>
          </a:xfrm>
          <a:prstGeom prst="rect">
            <a:avLst/>
          </a:prstGeom>
          <a:pattFill prst="dkUpDiag">
            <a:fgClr>
              <a:srgbClr val="DBE3E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6172046"/>
            <a:ext cx="3402084" cy="685954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35835" y="6171008"/>
            <a:ext cx="3402084" cy="68699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0"/>
            <a:ext cx="9143998" cy="3558426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51520" y="3621216"/>
            <a:ext cx="5904656" cy="1143000"/>
          </a:xfrm>
          <a:prstGeom prst="rect">
            <a:avLst/>
          </a:prstGeom>
        </p:spPr>
        <p:txBody>
          <a:bodyPr lIns="80147" tIns="40074" rIns="80147" bIns="40074"/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 kern="0" dirty="0" smtClean="0">
                <a:solidFill>
                  <a:srgbClr val="FF0000"/>
                </a:solidFill>
                <a:latin typeface="Trebuchet MS" pitchFamily="34" charset="0"/>
                <a:ea typeface="+mn-ea"/>
                <a:cs typeface="+mn-cs"/>
              </a:rPr>
              <a:t>Благодарю за внимание!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930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Котляр Ольга Геннадьевна</a:t>
            </a:r>
            <a:endParaRPr lang="ru-RU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Главный редактор  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АО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«Издательство «Просвещение»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E-mail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hlinkClick r:id="rId4"/>
              </a:rPr>
              <a:t>OKotlyar@prosv.ru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10" name="Snagit_PPT35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3520" y="3667386"/>
            <a:ext cx="4104421" cy="22517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5799391"/>
            <a:ext cx="2304256" cy="103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5982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7951"/>
            <a:ext cx="6352839" cy="2628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49685" y="0"/>
            <a:ext cx="5617369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НОВЫЕ ЗАДАЧИ </a:t>
            </a:r>
          </a:p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ОРИ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Е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НТАЦИЯ НА РЕЗУЛЬТАТ !</a:t>
            </a:r>
            <a:endParaRPr lang="ru-RU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49107" y="2174826"/>
            <a:ext cx="4823093" cy="60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2451" y="2366147"/>
            <a:ext cx="83518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dirty="0" smtClean="0">
              <a:latin typeface="Calibri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u="sng" dirty="0" smtClean="0">
              <a:latin typeface="Calibri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dirty="0" smtClean="0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6064" y="2730967"/>
            <a:ext cx="83518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Республика Дагестан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Чеченская Республика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Кабардино-Балкарская Республика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  <a:latin typeface="+mj-lt"/>
              </a:rPr>
              <a:t>Республика Северная Осетия – Алания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Республика Ингушетия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Карачаево-Черкесская Республика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Республика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Тыва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P:\Я сдам ЕГЭ!\к_презентации\1 и 4 сторонки обложек\русский яз м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559" y="1316228"/>
            <a:ext cx="2814679" cy="410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P:\Я сдам ЕГЭ!\к_презентации\1 и 4 сторонки обложек\Матбазр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2033" y="2628961"/>
            <a:ext cx="2894870" cy="379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P:\Я сдам ЕГЭ!\к_презентации\1 и 4 сторонки обложек\матпрофрт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2993" y="1916832"/>
            <a:ext cx="2665351" cy="390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P:\Я сдам ЕГЭ!\к_презентации\1 и 4 сторонки обложек\обществорт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1107" y="2564904"/>
            <a:ext cx="2529365" cy="368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322" y="5576687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СЕРВИС  ИЗДАТЕЛЬСТВА «ПРОСВЕЩЕНИЕ» ПО ОБЕСПЕЧЕНИЮ ЭФФЕКТИВНОЙ ПОДГОТОВКИ ВЫПУСКНИКОВ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4339" name="Рисунок 4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00463" y="6042025"/>
            <a:ext cx="1843087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-6695" y="5853686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ДАННЫЕ ПО УЧИТЕЛЯМ И ВЫПУКНИКАМ 2015/2016 УЧЕБНОГО ГОДА В РЕСПУБЛИКЕ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6064" y="1988840"/>
            <a:ext cx="83518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5 000 выпускников, которые будут сдавать ЕГЭ по предметам: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русский язык 5 000 выпускников</a:t>
            </a: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математика базовая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о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коло 3 000 выпускников</a:t>
            </a: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математика профильная около 4 000 выпускников </a:t>
            </a: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обществознание около 3 900 выпускников</a:t>
            </a: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368 выпускников – сироты и </a:t>
            </a:r>
            <a:r>
              <a:rPr lang="ru-RU" sz="2000" b="1" dirty="0" err="1" smtClean="0">
                <a:solidFill>
                  <a:srgbClr val="FF0000"/>
                </a:solidFill>
                <a:latin typeface="Calibri"/>
              </a:rPr>
              <a:t>полусироты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 </a:t>
            </a: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Calibri"/>
              </a:rPr>
              <a:t>635 учителей готовят выпускников к преодолению итоговых испытаний 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250 учителей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русского языка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245 учителей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математики 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140 учителей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обществознания</a:t>
            </a: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323527" y="836712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Готовят выпускников 11 классов к сдаче ЕГЭ и готовятся к итоговой аттестации в Республике Северная Осетия - Алания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211346" y="969902"/>
            <a:ext cx="382930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Calibri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</a:rPr>
              <a:t>МАТЕМАТИКА 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/>
              </a:rPr>
              <a:t>БАЗОВАЯ</a:t>
            </a: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рабочая тетрадь</a:t>
            </a: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методика подготовки</a:t>
            </a:r>
          </a:p>
          <a:p>
            <a:pPr algn="just">
              <a:buClr>
                <a:srgbClr val="C00000"/>
              </a:buClr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МАТЕМАТИКА ПРОФИЛЬНАЯ 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рабочая тетрадь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м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етодика подготовки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8433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84052" y="509588"/>
            <a:ext cx="8568951" cy="838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МОДУЛЬНЫЕ УЧЕБНЫЕ КУРСЫ</a:t>
            </a:r>
            <a:endParaRPr lang="ru-RU" b="1" dirty="0"/>
          </a:p>
        </p:txBody>
      </p:sp>
      <p:pic>
        <p:nvPicPr>
          <p:cNvPr id="18437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9062" y="969902"/>
            <a:ext cx="358285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b="1" dirty="0" smtClean="0">
              <a:solidFill>
                <a:schemeClr val="accent2"/>
              </a:solidFill>
              <a:latin typeface="+mj-lt"/>
            </a:endParaRP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2"/>
                </a:solidFill>
                <a:latin typeface="+mj-lt"/>
              </a:rPr>
              <a:t>РУССКИЙ ЯЗЫК</a:t>
            </a:r>
            <a:endParaRPr lang="ru-RU" sz="2000" b="1" dirty="0">
              <a:solidFill>
                <a:schemeClr val="accent2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рабочая тетрадь</a:t>
            </a: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методика подготовки</a:t>
            </a: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b="1" dirty="0" smtClean="0">
              <a:solidFill>
                <a:schemeClr val="bg1">
                  <a:lumMod val="50000"/>
                </a:schemeClr>
              </a:solidFill>
              <a:latin typeface="Calibri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b="1" dirty="0">
              <a:solidFill>
                <a:schemeClr val="bg1">
                  <a:lumMod val="50000"/>
                </a:schemeClr>
              </a:solidFill>
              <a:latin typeface="Calibri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ru-RU" sz="2000" b="1" dirty="0" smtClean="0">
              <a:solidFill>
                <a:schemeClr val="bg1">
                  <a:lumMod val="50000"/>
                </a:schemeClr>
              </a:solidFill>
              <a:latin typeface="Calibri"/>
            </a:endParaRPr>
          </a:p>
          <a:p>
            <a:pPr lvl="0" algn="just">
              <a:buClr>
                <a:srgbClr val="C00000"/>
              </a:buClr>
            </a:pPr>
            <a:endParaRPr lang="ru-RU" sz="2000" b="1" dirty="0">
              <a:solidFill>
                <a:schemeClr val="bg1">
                  <a:lumMod val="50000"/>
                </a:schemeClr>
              </a:solidFill>
              <a:latin typeface="Calibri"/>
            </a:endParaRP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ОБЩЕСТВОЗНАНИЕ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абочая тетрадь</a:t>
            </a:r>
          </a:p>
          <a:p>
            <a:pPr lvl="2"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м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етодика подготовки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7951" y="2276872"/>
            <a:ext cx="1030789" cy="1260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8740" y="2313016"/>
            <a:ext cx="1133740" cy="12600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276872"/>
            <a:ext cx="960310" cy="126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6326" y="2276872"/>
            <a:ext cx="945973" cy="1260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7951" y="4650817"/>
            <a:ext cx="852543" cy="12600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1813" y="4650817"/>
            <a:ext cx="945973" cy="1260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2015" y="4650817"/>
            <a:ext cx="860677" cy="1260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2994" y="4650817"/>
            <a:ext cx="951826" cy="12600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652" y="4627605"/>
            <a:ext cx="943060" cy="1260000"/>
          </a:xfrm>
          <a:prstGeom prst="rect">
            <a:avLst/>
          </a:prstGeom>
        </p:spPr>
      </p:pic>
      <p:pic>
        <p:nvPicPr>
          <p:cNvPr id="18432" name="Рисунок 1843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2891" y="4627605"/>
            <a:ext cx="862174" cy="1260000"/>
          </a:xfrm>
          <a:prstGeom prst="rect">
            <a:avLst/>
          </a:prstGeom>
        </p:spPr>
      </p:pic>
      <p:pic>
        <p:nvPicPr>
          <p:cNvPr id="18434" name="Рисунок 1843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1015" y="4627605"/>
            <a:ext cx="944021" cy="1260000"/>
          </a:xfrm>
          <a:prstGeom prst="rect">
            <a:avLst/>
          </a:prstGeom>
        </p:spPr>
      </p:pic>
      <p:pic>
        <p:nvPicPr>
          <p:cNvPr id="18435" name="Рисунок 1843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548" y="4627605"/>
            <a:ext cx="864223" cy="1260000"/>
          </a:xfrm>
          <a:prstGeom prst="rect">
            <a:avLst/>
          </a:prstGeom>
        </p:spPr>
      </p:pic>
      <p:pic>
        <p:nvPicPr>
          <p:cNvPr id="18436" name="Рисунок 1843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3755" y="2276872"/>
            <a:ext cx="863815" cy="1260000"/>
          </a:xfrm>
          <a:prstGeom prst="rect">
            <a:avLst/>
          </a:prstGeom>
        </p:spPr>
      </p:pic>
      <p:pic>
        <p:nvPicPr>
          <p:cNvPr id="18438" name="Рисунок 18437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7570" y="2298309"/>
            <a:ext cx="944350" cy="1260000"/>
          </a:xfrm>
          <a:prstGeom prst="rect">
            <a:avLst/>
          </a:prstGeom>
        </p:spPr>
      </p:pic>
      <p:pic>
        <p:nvPicPr>
          <p:cNvPr id="18439" name="Рисунок 18438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547" y="2276872"/>
            <a:ext cx="877200" cy="1260000"/>
          </a:xfrm>
          <a:prstGeom prst="rect">
            <a:avLst/>
          </a:prstGeom>
        </p:spPr>
      </p:pic>
      <p:pic>
        <p:nvPicPr>
          <p:cNvPr id="18440" name="Рисунок 18439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643" y="2276872"/>
            <a:ext cx="950207" cy="126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6695" y="5853686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ИНСТРУМЕНТ ДЛЯ  ПОДГОТОВКИ ВЫПУСКНИКОВ К УСПЕШНОМУ ПРЕОДОЛЕНИЮ ИТОГОВЫХ ИСПЫТАНИЙ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8441" name="Номер слайда 184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8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5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467544" y="188640"/>
            <a:ext cx="82089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РУССКИЙ ЯЗЫК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5126" name="Picture 6" descr="P:\Я сдам ЕГЭ!\к_презентации\Русский\Кавказ\русский_раб\predis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670" y="909320"/>
            <a:ext cx="785077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30888">
            <a:off x="7712780" y="4219527"/>
            <a:ext cx="1228119" cy="17640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-6695" y="5960313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ПО ПЕРВЫМ УРОКАМ, ДОСТУПНЫМ НА САЙТЕ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0481" name="Рисунок 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38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5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1337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611560" y="188640"/>
            <a:ext cx="799288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РУССКИЙ ЯЗЫК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  <p:pic>
        <p:nvPicPr>
          <p:cNvPr id="5127" name="Picture 7" descr="P:\Я сдам ЕГЭ!\к_презентации\Русский\Кавказ\РТ_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53" y="918796"/>
            <a:ext cx="7754911" cy="522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86153">
            <a:off x="177157" y="4456758"/>
            <a:ext cx="1184342" cy="17011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P:\Я сдам ЕГЭ!\к_презентации\Математика\Базовая\Кавказ\МТ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676" y="652231"/>
            <a:ext cx="7983673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7" name="Рисунок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1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3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МАТЕМАТИКА 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БАЗОВАЯ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Пособия по математике проходят региональную экспертизу в Республике Северная Осетия - Алания</a:t>
            </a:r>
            <a:endParaRPr lang="ru-RU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27147">
            <a:off x="7789285" y="4475720"/>
            <a:ext cx="1163564" cy="14223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738" y="6240463"/>
            <a:ext cx="14033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3175" y="6491288"/>
            <a:ext cx="3567113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6497638"/>
            <a:ext cx="3492500" cy="3603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1" name="Picture 2" descr="C:\Users\eshinko\AppData\Local\Microsoft\Windows\Temporary Internet Files\Content.Outlook\30PRYMCO\EG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3175" y="0"/>
            <a:ext cx="3136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дзаголовок 1"/>
          <p:cNvSpPr txBox="1">
            <a:spLocks/>
          </p:cNvSpPr>
          <p:nvPr/>
        </p:nvSpPr>
        <p:spPr bwMode="auto">
          <a:xfrm>
            <a:off x="467544" y="116632"/>
            <a:ext cx="85689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МАТЕМАТИКА 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БАЗОВАЯ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146" name="Picture 2" descr="P:\Я сдам ЕГЭ!\к_презентации\Математика\Базовая\Кавказ\РТ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3100"/>
            <a:ext cx="8136904" cy="552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38498">
            <a:off x="147191" y="4513960"/>
            <a:ext cx="1170116" cy="1535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-6695" y="5913732"/>
            <a:ext cx="91473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ДО СЕРЕДИНЫ ОКТЯБРЯ НАЧАТЬ РАБОТУ МОЖНО СВОБОДНО СКАЧАВ ПЕРВЫЕ УРОКИ СО СТРАНИЧКИ ПРОЕКТА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563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3610</TotalTime>
  <Words>550</Words>
  <Application>Microsoft Office PowerPoint</Application>
  <PresentationFormat>Экран (4:3)</PresentationFormat>
  <Paragraphs>162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Prosv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Shinko, Elena</dc:creator>
  <cp:lastModifiedBy>Ученик</cp:lastModifiedBy>
  <cp:revision>153</cp:revision>
  <cp:lastPrinted>2015-08-25T10:20:42Z</cp:lastPrinted>
  <dcterms:created xsi:type="dcterms:W3CDTF">2015-08-21T13:15:06Z</dcterms:created>
  <dcterms:modified xsi:type="dcterms:W3CDTF">2015-09-24T19:26:55Z</dcterms:modified>
</cp:coreProperties>
</file>